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4" r:id="rId5"/>
    <p:sldId id="265" r:id="rId6"/>
    <p:sldId id="266" r:id="rId7"/>
    <p:sldId id="267" r:id="rId8"/>
    <p:sldId id="268" r:id="rId9"/>
    <p:sldId id="269" r:id="rId10"/>
    <p:sldId id="270" r:id="rId11"/>
    <p:sldId id="261"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86" autoAdjust="0"/>
  </p:normalViewPr>
  <p:slideViewPr>
    <p:cSldViewPr>
      <p:cViewPr varScale="1">
        <p:scale>
          <a:sx n="66" d="100"/>
          <a:sy n="66"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11/10/2016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11/10/2016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00808"/>
            <a:ext cx="7772400" cy="1442591"/>
          </a:xfrm>
        </p:spPr>
        <p:txBody>
          <a:bodyPr/>
          <a:lstStyle/>
          <a:p>
            <a:r>
              <a:rPr lang="es-MX" dirty="0" smtClean="0"/>
              <a:t> </a:t>
            </a:r>
            <a:r>
              <a:rPr lang="es-MX" b="1" dirty="0" smtClean="0"/>
              <a:t>Mantenimiento de Equipos </a:t>
            </a:r>
            <a:endParaRPr lang="es-MX" b="1" dirty="0"/>
          </a:p>
        </p:txBody>
      </p:sp>
      <p:sp>
        <p:nvSpPr>
          <p:cNvPr id="4" name="3 Subtítulo"/>
          <p:cNvSpPr txBox="1">
            <a:spLocks noGrp="1"/>
          </p:cNvSpPr>
          <p:nvPr>
            <p:ph type="subTitle" idx="1"/>
          </p:nvPr>
        </p:nvSpPr>
        <p:spPr>
          <a:xfrm>
            <a:off x="1043608" y="3333179"/>
            <a:ext cx="7776864" cy="2616101"/>
          </a:xfrm>
          <a:prstGeom prst="rect">
            <a:avLst/>
          </a:prstGeom>
          <a:noFill/>
        </p:spPr>
        <p:txBody>
          <a:bodyPr wrap="square" rtlCol="0">
            <a:spAutoFit/>
          </a:bodyPr>
          <a:lstStyle/>
          <a:p>
            <a:pPr algn="l"/>
            <a:r>
              <a:rPr lang="es-MX" sz="2000" b="1" dirty="0" smtClean="0">
                <a:solidFill>
                  <a:schemeClr val="tx1"/>
                </a:solidFill>
                <a:latin typeface="Arial" pitchFamily="34" charset="0"/>
                <a:cs typeface="Arial" pitchFamily="34" charset="0"/>
              </a:rPr>
              <a:t>Área Académica: Mantenimiento e Integración de Sistemas</a:t>
            </a:r>
          </a:p>
          <a:p>
            <a:pPr algn="l"/>
            <a:r>
              <a:rPr lang="es-MX" sz="2000" b="1" dirty="0">
                <a:solidFill>
                  <a:schemeClr val="tx1"/>
                </a:solidFill>
                <a:latin typeface="Arial" pitchFamily="34" charset="0"/>
                <a:cs typeface="Arial" pitchFamily="34" charset="0"/>
              </a:rPr>
              <a:t> </a:t>
            </a:r>
            <a:r>
              <a:rPr lang="es-MX" sz="2000" b="1" dirty="0" smtClean="0">
                <a:solidFill>
                  <a:schemeClr val="tx1"/>
                </a:solidFill>
                <a:latin typeface="Arial" pitchFamily="34" charset="0"/>
                <a:cs typeface="Arial" pitchFamily="34" charset="0"/>
              </a:rPr>
              <a:t>                              Mecánicos</a:t>
            </a: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Profesor(a): Ing. Francisco López Sánchez</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Periodo: Julio-Diciembre- 2016 </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988840"/>
            <a:ext cx="8229600" cy="4464496"/>
          </a:xfrm>
        </p:spPr>
        <p:txBody>
          <a:bodyPr>
            <a:normAutofit/>
          </a:bodyPr>
          <a:lstStyle/>
          <a:p>
            <a:pPr marL="0" indent="0">
              <a:buNone/>
            </a:pPr>
            <a:r>
              <a:rPr lang="es-ES_tradnl" sz="2000" b="1" dirty="0"/>
              <a:t>Ningún programa de mantenimiento preventivo  a subestaciones  cuidadosamente planeado puede permanecer estático. Los nuevos conceptos de producción, las nuevas técnicas administrativas y las nuevas herramientas, requieren comprobación periódica y poner al día su funcionamiento. </a:t>
            </a:r>
            <a:endParaRPr lang="es-ES_tradnl" sz="2000" b="1" dirty="0" smtClean="0"/>
          </a:p>
          <a:p>
            <a:pPr marL="0" indent="0">
              <a:buNone/>
            </a:pPr>
            <a:r>
              <a:rPr lang="es-ES_tradnl" sz="2000" b="1" dirty="0" smtClean="0"/>
              <a:t>Para </a:t>
            </a:r>
            <a:r>
              <a:rPr lang="es-ES_tradnl" sz="2000" b="1" dirty="0"/>
              <a:t>poder </a:t>
            </a:r>
            <a:r>
              <a:rPr lang="es-ES_tradnl" sz="2000" b="1" dirty="0" smtClean="0"/>
              <a:t>elaborar</a:t>
            </a:r>
            <a:r>
              <a:rPr lang="es-ES_tradnl" sz="2000" b="1" dirty="0" smtClean="0"/>
              <a:t> </a:t>
            </a:r>
            <a:r>
              <a:rPr lang="es-ES_tradnl" sz="2000" b="1" dirty="0"/>
              <a:t>un programa de mantenimiento es necesario seguir los siguientes aspectos:</a:t>
            </a:r>
            <a:br>
              <a:rPr lang="es-ES_tradnl" sz="2000" b="1" dirty="0"/>
            </a:br>
            <a:r>
              <a:rPr lang="es-ES_tradnl" sz="2000" b="1" dirty="0"/>
              <a:t>Obtener costos exactos</a:t>
            </a:r>
            <a:br>
              <a:rPr lang="es-ES_tradnl" sz="2000" b="1" dirty="0"/>
            </a:br>
            <a:r>
              <a:rPr lang="es-ES_tradnl" sz="2000" b="1" dirty="0"/>
              <a:t>Verificar las frecuencias de las inspecciones</a:t>
            </a:r>
            <a:br>
              <a:rPr lang="es-ES_tradnl" sz="2000" b="1" dirty="0"/>
            </a:br>
            <a:r>
              <a:rPr lang="es-ES_tradnl" sz="2000" b="1" dirty="0"/>
              <a:t>Proporcionar a las cuadrillas instrucciones específicas</a:t>
            </a:r>
            <a:br>
              <a:rPr lang="es-ES_tradnl" sz="2000" b="1" dirty="0"/>
            </a:br>
            <a:r>
              <a:rPr lang="es-ES_tradnl" sz="2000" b="1" dirty="0"/>
              <a:t>Adoptar códigos de reparación</a:t>
            </a:r>
            <a:br>
              <a:rPr lang="es-ES_tradnl" sz="2000" b="1" dirty="0"/>
            </a:br>
            <a:r>
              <a:rPr lang="es-ES_tradnl" sz="2000" b="1" dirty="0"/>
              <a:t>Aplicar técnicas de ingeniería industrial</a:t>
            </a:r>
            <a:r>
              <a:rPr lang="es-ES_tradnl" sz="2000" b="1" dirty="0">
                <a:solidFill>
                  <a:srgbClr val="558ED5"/>
                </a:solidFill>
              </a:rPr>
              <a:t/>
            </a:r>
            <a:br>
              <a:rPr lang="es-ES_tradnl" sz="2000" b="1" dirty="0">
                <a:solidFill>
                  <a:srgbClr val="558ED5"/>
                </a:solidFill>
              </a:rPr>
            </a:br>
            <a:endParaRPr lang="es-MX" sz="2000" b="1" dirty="0"/>
          </a:p>
        </p:txBody>
      </p:sp>
    </p:spTree>
    <p:extLst>
      <p:ext uri="{BB962C8B-B14F-4D97-AF65-F5344CB8AC3E}">
        <p14:creationId xmlns:p14="http://schemas.microsoft.com/office/powerpoint/2010/main" val="97318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026570"/>
          </a:xfrm>
        </p:spPr>
        <p:txBody>
          <a:bodyPr/>
          <a:lstStyle/>
          <a:p>
            <a:pPr marL="0" indent="0"/>
            <a:r>
              <a:rPr lang="es-MX" b="1" dirty="0" smtClean="0">
                <a:latin typeface="Arial" pitchFamily="34" charset="0"/>
                <a:cs typeface="Arial" pitchFamily="34" charset="0"/>
              </a:rPr>
              <a:t>Referencias</a:t>
            </a:r>
            <a:br>
              <a:rPr lang="es-MX" b="1" dirty="0" smtClean="0">
                <a:latin typeface="Arial" pitchFamily="34" charset="0"/>
                <a:cs typeface="Arial" pitchFamily="34" charset="0"/>
              </a:rPr>
            </a:br>
            <a:r>
              <a:rPr lang="es-MX" sz="3200" b="1" dirty="0">
                <a:latin typeface="Arial" pitchFamily="34" charset="0"/>
                <a:cs typeface="Arial" pitchFamily="34" charset="0"/>
              </a:rPr>
              <a:t/>
            </a:r>
            <a:br>
              <a:rPr lang="es-MX" sz="3200" b="1" dirty="0">
                <a:latin typeface="Arial" pitchFamily="34" charset="0"/>
                <a:cs typeface="Arial" pitchFamily="34" charset="0"/>
              </a:rPr>
            </a:br>
            <a:endParaRPr lang="es-MX" b="1" dirty="0">
              <a:latin typeface="Arial" pitchFamily="34" charset="0"/>
              <a:cs typeface="Arial" pitchFamily="34" charset="0"/>
            </a:endParaRPr>
          </a:p>
        </p:txBody>
      </p:sp>
      <p:sp>
        <p:nvSpPr>
          <p:cNvPr id="3" name="2 Marcador de contenido"/>
          <p:cNvSpPr>
            <a:spLocks noGrp="1"/>
          </p:cNvSpPr>
          <p:nvPr>
            <p:ph idx="1"/>
          </p:nvPr>
        </p:nvSpPr>
        <p:spPr>
          <a:xfrm>
            <a:off x="457200" y="1340768"/>
            <a:ext cx="8229600" cy="4104456"/>
          </a:xfrm>
        </p:spPr>
        <p:txBody>
          <a:bodyPr>
            <a:normAutofit lnSpcReduction="10000"/>
          </a:bodyPr>
          <a:lstStyle/>
          <a:p>
            <a:endParaRPr lang="es-MX" b="1" dirty="0" smtClean="0">
              <a:latin typeface="Arial" pitchFamily="34" charset="0"/>
              <a:cs typeface="Arial" pitchFamily="34" charset="0"/>
            </a:endParaRPr>
          </a:p>
          <a:p>
            <a:pPr marL="0" indent="0">
              <a:buNone/>
            </a:pPr>
            <a:endParaRPr lang="es-MX" b="1" dirty="0">
              <a:latin typeface="Arial" pitchFamily="34" charset="0"/>
              <a:cs typeface="Arial" pitchFamily="34" charset="0"/>
            </a:endParaRPr>
          </a:p>
          <a:p>
            <a:pPr marL="0" indent="0">
              <a:buNone/>
            </a:pPr>
            <a:r>
              <a:rPr lang="es-ES" dirty="0" smtClean="0"/>
              <a:t>1) Marroquín De Jesús Ángel, Carmen Berenice Ynzunza</a:t>
            </a:r>
            <a:r>
              <a:rPr lang="es-ES" dirty="0"/>
              <a:t> </a:t>
            </a:r>
            <a:r>
              <a:rPr lang="es-ES" dirty="0" smtClean="0"/>
              <a:t>Cortéz, Juan Manuel Olivares Ramírez (2013), Mantenimiento de Subestaciones Eléctricas Industriales, Editorial Académica Española, Madrid España, ISBN: 3845484357, 9783845484358  </a:t>
            </a:r>
            <a:r>
              <a:rPr lang="es-ES" dirty="0"/>
              <a:t> </a:t>
            </a:r>
            <a:endParaRPr lang="es-MX" dirty="0"/>
          </a:p>
          <a:p>
            <a:endParaRPr lang="es-MX" b="1" dirty="0">
              <a:latin typeface="Arial" pitchFamily="34" charset="0"/>
              <a:cs typeface="Arial" pitchFamily="34" charset="0"/>
            </a:endParaRPr>
          </a:p>
        </p:txBody>
      </p:sp>
    </p:spTree>
    <p:extLst>
      <p:ext uri="{BB962C8B-B14F-4D97-AF65-F5344CB8AC3E}">
        <p14:creationId xmlns:p14="http://schemas.microsoft.com/office/powerpoint/2010/main" val="161079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81944"/>
            <a:ext cx="8229600" cy="1143000"/>
          </a:xfrm>
        </p:spPr>
        <p:txBody>
          <a:bodyPr>
            <a:normAutofit fontScale="90000"/>
          </a:bodyPr>
          <a:lstStyle/>
          <a:p>
            <a:r>
              <a:rPr lang="es-ES" b="1" dirty="0"/>
              <a:t>1-2. SUBESTACIONES ELÉCTRICAS</a:t>
            </a:r>
            <a:r>
              <a:rPr lang="es-ES" dirty="0">
                <a:solidFill>
                  <a:srgbClr val="558ED5"/>
                </a:solidFill>
              </a:rPr>
              <a:t/>
            </a:r>
            <a:br>
              <a:rPr lang="es-ES" dirty="0">
                <a:solidFill>
                  <a:srgbClr val="558ED5"/>
                </a:solidFill>
              </a:rPr>
            </a:br>
            <a:endParaRPr lang="es-MX" dirty="0"/>
          </a:p>
        </p:txBody>
      </p:sp>
      <p:sp>
        <p:nvSpPr>
          <p:cNvPr id="3" name="Marcador de contenido 2"/>
          <p:cNvSpPr>
            <a:spLocks noGrp="1"/>
          </p:cNvSpPr>
          <p:nvPr>
            <p:ph idx="1"/>
          </p:nvPr>
        </p:nvSpPr>
        <p:spPr>
          <a:xfrm>
            <a:off x="457200" y="2470809"/>
            <a:ext cx="8229600" cy="3838511"/>
          </a:xfrm>
        </p:spPr>
        <p:txBody>
          <a:bodyPr/>
          <a:lstStyle/>
          <a:p>
            <a:pPr marL="0" indent="0" algn="ctr">
              <a:buNone/>
            </a:pPr>
            <a:r>
              <a:rPr lang="es-ES" b="1" dirty="0" smtClean="0"/>
              <a:t>Resumen</a:t>
            </a:r>
            <a:endParaRPr lang="es-ES" b="1" dirty="0"/>
          </a:p>
          <a:p>
            <a:pPr marL="0" indent="0">
              <a:buNone/>
            </a:pPr>
            <a:r>
              <a:rPr lang="es-ES" sz="2000" b="1" dirty="0" smtClean="0"/>
              <a:t>En los sistemas eléctricos el equipo primario de las subestaciones eléctricas industriales debe mantenerse en optimas condiciones de funcionamiento, para reducir las posibles fallas y así obtener la continuidad del servicio. Por esto, es indispensable que los trabajos de puesta en marcha y mantenimiento del equipo primario sea el adecuado y de buena calidad, para prolongar la vida útil del equipo</a:t>
            </a:r>
          </a:p>
          <a:p>
            <a:pPr marL="0" indent="0">
              <a:buNone/>
            </a:pPr>
            <a:r>
              <a:rPr lang="es-ES_tradnl" sz="2000" dirty="0">
                <a:solidFill>
                  <a:srgbClr val="558ED5"/>
                </a:solidFill>
              </a:rPr>
              <a:t/>
            </a:r>
            <a:br>
              <a:rPr lang="es-ES_tradnl" sz="2000" dirty="0">
                <a:solidFill>
                  <a:srgbClr val="558ED5"/>
                </a:solidFill>
              </a:rPr>
            </a:br>
            <a:endParaRPr lang="es-ES" sz="2000" dirty="0"/>
          </a:p>
        </p:txBody>
      </p:sp>
    </p:spTree>
    <p:extLst>
      <p:ext uri="{BB962C8B-B14F-4D97-AF65-F5344CB8AC3E}">
        <p14:creationId xmlns:p14="http://schemas.microsoft.com/office/powerpoint/2010/main" val="424783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93912"/>
            <a:ext cx="8229600" cy="1143000"/>
          </a:xfrm>
        </p:spPr>
        <p:txBody>
          <a:bodyPr/>
          <a:lstStyle/>
          <a:p>
            <a:r>
              <a:rPr lang="es-MX" dirty="0" smtClean="0"/>
              <a:t>Abstract</a:t>
            </a:r>
            <a:endParaRPr lang="es-MX" dirty="0"/>
          </a:p>
        </p:txBody>
      </p:sp>
      <p:sp>
        <p:nvSpPr>
          <p:cNvPr id="3" name="Marcador de contenido 2"/>
          <p:cNvSpPr>
            <a:spLocks noGrp="1"/>
          </p:cNvSpPr>
          <p:nvPr>
            <p:ph idx="1"/>
          </p:nvPr>
        </p:nvSpPr>
        <p:spPr>
          <a:xfrm>
            <a:off x="457200" y="2708920"/>
            <a:ext cx="8229600" cy="3744416"/>
          </a:xfrm>
        </p:spPr>
        <p:txBody>
          <a:bodyPr>
            <a:normAutofit/>
          </a:bodyPr>
          <a:lstStyle/>
          <a:p>
            <a:pPr marL="0" indent="0">
              <a:buNone/>
            </a:pPr>
            <a:r>
              <a:rPr lang="en-US" sz="2000" b="1" dirty="0"/>
              <a:t>In the primary equipment electrical systems industrial electrical substations must be kept in optimal operating conditions, to reduce potential failures and get the continuity of service. Therefore, it is essential that the work of commissioning and maintenance of primary equipment is adequate and good quality, to extend the life of equipment</a:t>
            </a:r>
            <a:endParaRPr lang="es-MX" sz="2000" b="1" dirty="0" smtClean="0"/>
          </a:p>
          <a:p>
            <a:pPr marL="0" indent="0">
              <a:buNone/>
            </a:pPr>
            <a:endParaRPr lang="es-MX" dirty="0"/>
          </a:p>
          <a:p>
            <a:pPr marL="0" indent="0">
              <a:buNone/>
            </a:pPr>
            <a:r>
              <a:rPr lang="es-MX" dirty="0" smtClean="0"/>
              <a:t>Keywords: </a:t>
            </a:r>
            <a:r>
              <a:rPr lang="es-MX" dirty="0" smtClean="0"/>
              <a:t> equipment, electrical, substations, operating, commissioning, maintenance, quality </a:t>
            </a:r>
            <a:endParaRPr lang="es-MX" dirty="0"/>
          </a:p>
        </p:txBody>
      </p:sp>
    </p:spTree>
    <p:extLst>
      <p:ext uri="{BB962C8B-B14F-4D97-AF65-F5344CB8AC3E}">
        <p14:creationId xmlns:p14="http://schemas.microsoft.com/office/powerpoint/2010/main" val="7758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93912"/>
            <a:ext cx="8229600" cy="1143000"/>
          </a:xfrm>
        </p:spPr>
        <p:txBody>
          <a:bodyPr/>
          <a:lstStyle/>
          <a:p>
            <a:r>
              <a:rPr lang="es-MX" dirty="0" smtClean="0"/>
              <a:t>1.2 Subestaciones</a:t>
            </a:r>
            <a:endParaRPr lang="es-MX" dirty="0"/>
          </a:p>
        </p:txBody>
      </p:sp>
      <p:pic>
        <p:nvPicPr>
          <p:cNvPr id="4" name="Marcador de contenido 3"/>
          <p:cNvPicPr>
            <a:picLocks noGrp="1" noChangeAspect="1"/>
          </p:cNvPicPr>
          <p:nvPr>
            <p:ph idx="1"/>
          </p:nvPr>
        </p:nvPicPr>
        <p:blipFill>
          <a:blip r:embed="rId2"/>
          <a:stretch>
            <a:fillRect/>
          </a:stretch>
        </p:blipFill>
        <p:spPr>
          <a:xfrm>
            <a:off x="2498367" y="3121025"/>
            <a:ext cx="4147265" cy="3116263"/>
          </a:xfrm>
          <a:prstGeom prst="rect">
            <a:avLst/>
          </a:prstGeom>
        </p:spPr>
      </p:pic>
    </p:spTree>
    <p:extLst>
      <p:ext uri="{BB962C8B-B14F-4D97-AF65-F5344CB8AC3E}">
        <p14:creationId xmlns:p14="http://schemas.microsoft.com/office/powerpoint/2010/main" val="154108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93912"/>
            <a:ext cx="8229600" cy="1143000"/>
          </a:xfrm>
        </p:spPr>
        <p:txBody>
          <a:bodyPr/>
          <a:lstStyle/>
          <a:p>
            <a:r>
              <a:rPr lang="es-ES_tradnl" b="1" dirty="0"/>
              <a:t>CLASIFICACIÓN POR SU FUNCIÓN</a:t>
            </a:r>
            <a:endParaRPr lang="es-MX" b="1" dirty="0"/>
          </a:p>
        </p:txBody>
      </p:sp>
      <p:sp>
        <p:nvSpPr>
          <p:cNvPr id="3" name="Marcador de contenido 2"/>
          <p:cNvSpPr>
            <a:spLocks noGrp="1"/>
          </p:cNvSpPr>
          <p:nvPr>
            <p:ph idx="1"/>
          </p:nvPr>
        </p:nvSpPr>
        <p:spPr>
          <a:xfrm>
            <a:off x="457200" y="2708920"/>
            <a:ext cx="8229600" cy="2952328"/>
          </a:xfrm>
        </p:spPr>
        <p:txBody>
          <a:bodyPr>
            <a:normAutofit/>
          </a:bodyPr>
          <a:lstStyle/>
          <a:p>
            <a:pPr marL="0" indent="0">
              <a:buNone/>
            </a:pPr>
            <a:r>
              <a:rPr lang="es-ES_tradnl" sz="2200" b="1" dirty="0"/>
              <a:t>Elevadoras:</a:t>
            </a:r>
            <a:br>
              <a:rPr lang="es-ES_tradnl" sz="2200" b="1" dirty="0"/>
            </a:br>
            <a:r>
              <a:rPr lang="es-MX" sz="2200" b="1" dirty="0"/>
              <a:t>En este tipo de Subestaciones se modifican los parámetros principales en la generación de la energía eléctrica por medio de los transformadores de potencia, elevando el voltaje y reduciendo la corriente para que la potencia pueda ser transportada a grandes distancias con el mínimo de pérdidas. Son las subestaciones que generalmente se encuentran en las Centrales Eléctricas.</a:t>
            </a:r>
          </a:p>
        </p:txBody>
      </p:sp>
    </p:spTree>
    <p:extLst>
      <p:ext uri="{BB962C8B-B14F-4D97-AF65-F5344CB8AC3E}">
        <p14:creationId xmlns:p14="http://schemas.microsoft.com/office/powerpoint/2010/main" val="348767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248272"/>
            <a:ext cx="8229600" cy="4061048"/>
          </a:xfrm>
        </p:spPr>
        <p:txBody>
          <a:bodyPr>
            <a:normAutofit/>
          </a:bodyPr>
          <a:lstStyle/>
          <a:p>
            <a:pPr marL="0" indent="0">
              <a:buNone/>
            </a:pPr>
            <a:r>
              <a:rPr lang="es-MX" sz="2400" b="1" dirty="0"/>
              <a:t>Reductoras:</a:t>
            </a:r>
            <a:r>
              <a:rPr lang="es-ES_tradnl" sz="2400" b="1" dirty="0"/>
              <a:t/>
            </a:r>
            <a:br>
              <a:rPr lang="es-ES_tradnl" sz="2400" b="1" dirty="0"/>
            </a:br>
            <a:r>
              <a:rPr lang="es-ES" sz="2400" b="1" dirty="0"/>
              <a:t>En este tipo de Subestaciones se modifican los parámetros de la transmisión de la energía eléctrica por medio de transformadores de potencia, reduciendo el voltaje y aumentando la corriente para que la potencia pueda ser distribuida a distancias medias a través de líneas de transmisión, subtransmisión y circuitos de distribución, los cuales operan a bajos voltajes para su comercialización.</a:t>
            </a:r>
            <a:endParaRPr lang="es-MX" sz="2200" b="1" dirty="0"/>
          </a:p>
        </p:txBody>
      </p:sp>
    </p:spTree>
    <p:extLst>
      <p:ext uri="{BB962C8B-B14F-4D97-AF65-F5344CB8AC3E}">
        <p14:creationId xmlns:p14="http://schemas.microsoft.com/office/powerpoint/2010/main" val="263947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566574"/>
            <a:ext cx="8229600" cy="3094674"/>
          </a:xfrm>
        </p:spPr>
        <p:txBody>
          <a:bodyPr>
            <a:normAutofit/>
          </a:bodyPr>
          <a:lstStyle/>
          <a:p>
            <a:pPr marL="0" indent="0">
              <a:buNone/>
            </a:pPr>
            <a:r>
              <a:rPr lang="es-ES" sz="2400" b="1" dirty="0"/>
              <a:t>De maniobra:</a:t>
            </a:r>
            <a:r>
              <a:rPr lang="es-ES_tradnl" sz="2400" b="1" dirty="0"/>
              <a:t/>
            </a:r>
            <a:br>
              <a:rPr lang="es-ES_tradnl" sz="2400" b="1" dirty="0"/>
            </a:br>
            <a:r>
              <a:rPr lang="es-ES" sz="2400" b="1" dirty="0"/>
              <a:t>En este tipo de Subestaciones no se modifican los parámetros en la transmisión de la energía eléctrica, únicamente son nodos de entrada y salida sin elementos de transformación y son utilizadas como interconexión de líneas, derivaciones, conexión y desconexión de compensación reactiva y capacitiva, entre otras.</a:t>
            </a:r>
            <a:endParaRPr lang="es-MX" sz="2200" b="1" dirty="0"/>
          </a:p>
        </p:txBody>
      </p:sp>
    </p:spTree>
    <p:extLst>
      <p:ext uri="{BB962C8B-B14F-4D97-AF65-F5344CB8AC3E}">
        <p14:creationId xmlns:p14="http://schemas.microsoft.com/office/powerpoint/2010/main" val="13033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69976"/>
            <a:ext cx="8229600" cy="1143000"/>
          </a:xfrm>
        </p:spPr>
        <p:txBody>
          <a:bodyPr>
            <a:normAutofit fontScale="90000"/>
          </a:bodyPr>
          <a:lstStyle/>
          <a:p>
            <a:r>
              <a:rPr lang="es-ES" dirty="0"/>
              <a:t>CLASIFICACIÓN POR SU CONSTRUCCIÓN:</a:t>
            </a:r>
            <a:r>
              <a:rPr lang="es-ES" dirty="0">
                <a:solidFill>
                  <a:srgbClr val="558ED5"/>
                </a:solidFill>
              </a:rPr>
              <a:t/>
            </a:r>
            <a:br>
              <a:rPr lang="es-ES" dirty="0">
                <a:solidFill>
                  <a:srgbClr val="558ED5"/>
                </a:solidFill>
              </a:rPr>
            </a:br>
            <a:endParaRPr lang="es-MX" dirty="0"/>
          </a:p>
        </p:txBody>
      </p:sp>
      <p:sp>
        <p:nvSpPr>
          <p:cNvPr id="3" name="Marcador de contenido 2"/>
          <p:cNvSpPr>
            <a:spLocks noGrp="1"/>
          </p:cNvSpPr>
          <p:nvPr>
            <p:ph idx="1"/>
          </p:nvPr>
        </p:nvSpPr>
        <p:spPr>
          <a:xfrm>
            <a:off x="457200" y="2996952"/>
            <a:ext cx="8229600" cy="2232248"/>
          </a:xfrm>
        </p:spPr>
        <p:txBody>
          <a:bodyPr>
            <a:normAutofit/>
          </a:bodyPr>
          <a:lstStyle/>
          <a:p>
            <a:r>
              <a:rPr lang="es-ES" sz="2400" b="1" dirty="0"/>
              <a:t>Tipo intemperie. Son las construidas para operar expuestas a las </a:t>
            </a:r>
            <a:r>
              <a:rPr lang="es-ES" sz="2400" b="1" dirty="0" smtClean="0"/>
              <a:t>condiciones atmosféricas </a:t>
            </a:r>
            <a:r>
              <a:rPr lang="es-ES" sz="2400" b="1" dirty="0"/>
              <a:t>(lluvia, nieve, viento y contaminación ambiental) y ocupan grandes extensiones de terreno </a:t>
            </a:r>
          </a:p>
          <a:p>
            <a:pPr marL="0" indent="0">
              <a:buNone/>
            </a:pPr>
            <a:endParaRPr lang="es-MX" sz="2200" dirty="0"/>
          </a:p>
        </p:txBody>
      </p:sp>
    </p:spTree>
    <p:extLst>
      <p:ext uri="{BB962C8B-B14F-4D97-AF65-F5344CB8AC3E}">
        <p14:creationId xmlns:p14="http://schemas.microsoft.com/office/powerpoint/2010/main" val="206506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564904"/>
            <a:ext cx="8229600" cy="3384376"/>
          </a:xfrm>
        </p:spPr>
        <p:txBody>
          <a:bodyPr>
            <a:normAutofit/>
          </a:bodyPr>
          <a:lstStyle/>
          <a:p>
            <a:r>
              <a:rPr lang="es-ES" sz="2400" b="1" dirty="0"/>
              <a:t>Tipo interior:</a:t>
            </a:r>
          </a:p>
          <a:p>
            <a:pPr marL="0" indent="0">
              <a:buNone/>
            </a:pPr>
            <a:r>
              <a:rPr lang="es-ES" sz="2400" b="1" dirty="0"/>
              <a:t>Son subestaciones que se encuentran con protección de obra civil, similares en su forma a las de tipo intemperie, con el fin de protegerlas de los fenómenos ambientales como son: la contaminación salina, industrial y agrícola, así como de los vientos fuertes y descargas atmosféricas</a:t>
            </a:r>
          </a:p>
          <a:p>
            <a:pPr marL="0" indent="0">
              <a:buNone/>
            </a:pPr>
            <a:endParaRPr lang="es-MX" sz="2200" dirty="0"/>
          </a:p>
        </p:txBody>
      </p:sp>
    </p:spTree>
    <p:extLst>
      <p:ext uri="{BB962C8B-B14F-4D97-AF65-F5344CB8AC3E}">
        <p14:creationId xmlns:p14="http://schemas.microsoft.com/office/powerpoint/2010/main" val="17954328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356</Words>
  <Application>Microsoft Office PowerPoint</Application>
  <PresentationFormat>Presentación en pantalla (4:3)</PresentationFormat>
  <Paragraphs>31</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Tema de Office</vt:lpstr>
      <vt:lpstr> Mantenimiento de Equipos </vt:lpstr>
      <vt:lpstr>1-2. SUBESTACIONES ELÉCTRICAS </vt:lpstr>
      <vt:lpstr>Abstract</vt:lpstr>
      <vt:lpstr>1.2 Subestaciones</vt:lpstr>
      <vt:lpstr>CLASIFICACIÓN POR SU FUNCIÓN</vt:lpstr>
      <vt:lpstr>Presentación de PowerPoint</vt:lpstr>
      <vt:lpstr>Presentación de PowerPoint</vt:lpstr>
      <vt:lpstr>CLASIFICACIÓN POR SU CONSTRUCCIÓN: </vt:lpstr>
      <vt:lpstr>Presentación de PowerPoint</vt:lpstr>
      <vt:lpstr>Presentación de PowerPoint</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Francisco</cp:lastModifiedBy>
  <cp:revision>49</cp:revision>
  <dcterms:created xsi:type="dcterms:W3CDTF">2012-12-04T21:22:09Z</dcterms:created>
  <dcterms:modified xsi:type="dcterms:W3CDTF">2016-10-12T04:14:30Z</dcterms:modified>
</cp:coreProperties>
</file>